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6" r:id="rId9"/>
    <p:sldId id="262" r:id="rId10"/>
    <p:sldId id="263" r:id="rId11"/>
    <p:sldId id="264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1A5BC-4E4D-4066-AEB7-1684A9044F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Fibromyalgia/</a:t>
            </a:r>
            <a:r>
              <a:rPr lang="en-US" dirty="0" err="1"/>
              <a:t>Myalgic</a:t>
            </a:r>
            <a:r>
              <a:rPr lang="en-US" dirty="0"/>
              <a:t> Encephalomyelitis aka Chronic Fatigue Syndrome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D6EB0B-570A-43A8-9BBE-9E9796F7BE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2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8F272A-5513-4A29-AA03-9E5E43489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know someone with Fibromyalgia/ME/CFS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CF3BF7-47AF-419D-9CBB-C152F88D40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253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85EA7-8B82-4FE8-A7DD-DCA0C8997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want to help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B16B4F-F15C-4D70-984B-64D4842A5D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C8BFAD-1D78-4C72-95EE-B3E191B7CA2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Invite them – even if they decline every time</a:t>
            </a:r>
          </a:p>
          <a:p>
            <a:r>
              <a:rPr lang="en-US" dirty="0"/>
              <a:t>Offer to help with a small thing, i.e. take their kids to school, complete a chore, bring a casserole</a:t>
            </a:r>
          </a:p>
          <a:p>
            <a:r>
              <a:rPr lang="en-US" dirty="0"/>
              <a:t>Listen to them</a:t>
            </a:r>
          </a:p>
          <a:p>
            <a:r>
              <a:rPr lang="en-US" dirty="0"/>
              <a:t>Ask what they need/what their triggers are &amp; what you can do for them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A42C7B0-66FB-4032-942C-51C987AC2C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Don’ts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6720F9D-F84A-4441-8921-6303F074606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Compare symptoms – unless you are a fellow sufferer</a:t>
            </a:r>
          </a:p>
          <a:p>
            <a:r>
              <a:rPr lang="en-US" dirty="0"/>
              <a:t>Try to fix it (If you only did….)</a:t>
            </a:r>
          </a:p>
          <a:p>
            <a:r>
              <a:rPr lang="en-US" dirty="0"/>
              <a:t>Try to cure it (Have you tried….)</a:t>
            </a:r>
          </a:p>
          <a:p>
            <a:r>
              <a:rPr lang="en-US" dirty="0"/>
              <a:t>Tell them how so and so deals with it</a:t>
            </a:r>
          </a:p>
          <a:p>
            <a:r>
              <a:rPr lang="en-US" dirty="0"/>
              <a:t>Cut them out</a:t>
            </a:r>
          </a:p>
        </p:txBody>
      </p:sp>
    </p:spTree>
    <p:extLst>
      <p:ext uri="{BB962C8B-B14F-4D97-AF65-F5344CB8AC3E}">
        <p14:creationId xmlns:p14="http://schemas.microsoft.com/office/powerpoint/2010/main" val="1621645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364BA-9EC9-4BF3-A58C-828968CA9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19478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1622F-BEF3-476B-A976-07BD98933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or the Same?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B1959F1-D4C1-4E26-AEF7-D6A64E5F34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8628" y="3506032"/>
            <a:ext cx="2476500" cy="18478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9747DCD-3AF5-44ED-8943-4E7AFB875E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110912" y="3506032"/>
            <a:ext cx="2476500" cy="184785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901DEB5-1D28-463E-8E35-75D7EF5239EF}"/>
              </a:ext>
            </a:extLst>
          </p:cNvPr>
          <p:cNvCxnSpPr/>
          <p:nvPr/>
        </p:nvCxnSpPr>
        <p:spPr>
          <a:xfrm>
            <a:off x="6312023" y="2237173"/>
            <a:ext cx="0" cy="438556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0219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9F60C-E669-4C09-862E-9CD6B6AB3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Symptoms (CDC)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602DC5-942E-4CD2-9662-5C4753A627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Fibromyalgia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404B19-802E-4B8F-835D-A025DCA34B7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Pain and stiffness all over the body</a:t>
            </a:r>
          </a:p>
          <a:p>
            <a:r>
              <a:rPr lang="en-US" dirty="0"/>
              <a:t>Fatigue and tiredness</a:t>
            </a:r>
          </a:p>
          <a:p>
            <a:r>
              <a:rPr lang="en-US" dirty="0"/>
              <a:t>Depression and anxiety</a:t>
            </a:r>
          </a:p>
          <a:p>
            <a:r>
              <a:rPr lang="en-US" dirty="0"/>
              <a:t>Sleep problems</a:t>
            </a:r>
          </a:p>
          <a:p>
            <a:r>
              <a:rPr lang="en-US" dirty="0"/>
              <a:t>Problems with thinking, memory, and concentration</a:t>
            </a:r>
          </a:p>
          <a:p>
            <a:r>
              <a:rPr lang="en-US" dirty="0"/>
              <a:t>Headaches, including migraines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1C554D7-9700-407C-ACBD-2B6FC0EEDC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ME/CFS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92ED5D2-C2ED-498D-AFA0-523F8BD1EE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048767" y="2545737"/>
            <a:ext cx="4666977" cy="422792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Greatly lowered ability to do activities that were usual before the illness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Post-exertional malaise (PEM)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Sleep problems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Problems with thinking and memory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Orthostatic intolerance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Muscle pain and aches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Joint pain without swelling or redness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Headaches, either new or worsening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83F10B4-3C66-4060-96EB-5AE86E81A68F}"/>
              </a:ext>
            </a:extLst>
          </p:cNvPr>
          <p:cNvCxnSpPr/>
          <p:nvPr/>
        </p:nvCxnSpPr>
        <p:spPr>
          <a:xfrm>
            <a:off x="6312023" y="2716567"/>
            <a:ext cx="736744" cy="272544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A8DBD8F-0532-4392-9BED-A26A91064522}"/>
              </a:ext>
            </a:extLst>
          </p:cNvPr>
          <p:cNvCxnSpPr/>
          <p:nvPr/>
        </p:nvCxnSpPr>
        <p:spPr>
          <a:xfrm>
            <a:off x="4820575" y="4199138"/>
            <a:ext cx="2228192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9EFD12-3E87-45A7-8974-9FE73DAD1E11}"/>
              </a:ext>
            </a:extLst>
          </p:cNvPr>
          <p:cNvCxnSpPr/>
          <p:nvPr/>
        </p:nvCxnSpPr>
        <p:spPr>
          <a:xfrm>
            <a:off x="6649375" y="4572000"/>
            <a:ext cx="282730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5743157-8675-4B96-99AB-ED6FC13945C4}"/>
              </a:ext>
            </a:extLst>
          </p:cNvPr>
          <p:cNvCxnSpPr/>
          <p:nvPr/>
        </p:nvCxnSpPr>
        <p:spPr>
          <a:xfrm>
            <a:off x="6658252" y="5308847"/>
            <a:ext cx="390515" cy="905522"/>
          </a:xfrm>
          <a:prstGeom prst="line">
            <a:avLst/>
          </a:prstGeom>
          <a:ln w="571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431671A-FACB-4E53-8778-3F1DCB420DBC}"/>
              </a:ext>
            </a:extLst>
          </p:cNvPr>
          <p:cNvCxnSpPr>
            <a:cxnSpLocks/>
          </p:cNvCxnSpPr>
          <p:nvPr/>
        </p:nvCxnSpPr>
        <p:spPr>
          <a:xfrm flipV="1">
            <a:off x="5584054" y="2769833"/>
            <a:ext cx="1535837" cy="585926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2011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4AAB5-46E4-4FA0-ABF3-4EF393DB3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May also have: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3684F-A729-4114-B7BA-0779D27CC6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Prone to infections, colds, flu, etc.</a:t>
            </a:r>
          </a:p>
          <a:p>
            <a:r>
              <a:rPr lang="en-US" dirty="0"/>
              <a:t>Prone to auto immune disorders (Lupus, Rheumatoid Arthritis)</a:t>
            </a:r>
          </a:p>
          <a:p>
            <a:r>
              <a:rPr lang="en-US" dirty="0"/>
              <a:t>Tingling/Numbness</a:t>
            </a:r>
          </a:p>
          <a:p>
            <a:r>
              <a:rPr lang="en-US" dirty="0"/>
              <a:t>Prone to skin irritations</a:t>
            </a:r>
          </a:p>
          <a:p>
            <a:r>
              <a:rPr lang="en-US" dirty="0"/>
              <a:t>Digestive issues / IBS</a:t>
            </a:r>
          </a:p>
          <a:p>
            <a:r>
              <a:rPr lang="en-US" dirty="0"/>
              <a:t>Sensitivities</a:t>
            </a:r>
          </a:p>
          <a:p>
            <a:pPr lvl="1"/>
            <a:r>
              <a:rPr lang="en-US" dirty="0"/>
              <a:t>Light</a:t>
            </a:r>
          </a:p>
          <a:p>
            <a:pPr lvl="1"/>
            <a:r>
              <a:rPr lang="en-US" dirty="0"/>
              <a:t>Sun</a:t>
            </a:r>
          </a:p>
          <a:p>
            <a:pPr lvl="1"/>
            <a:r>
              <a:rPr lang="en-US" dirty="0"/>
              <a:t>Temperature</a:t>
            </a:r>
          </a:p>
          <a:p>
            <a:pPr lvl="1"/>
            <a:r>
              <a:rPr lang="en-US" dirty="0"/>
              <a:t>Odor/Chemical</a:t>
            </a:r>
          </a:p>
        </p:txBody>
      </p:sp>
    </p:spTree>
    <p:extLst>
      <p:ext uri="{BB962C8B-B14F-4D97-AF65-F5344CB8AC3E}">
        <p14:creationId xmlns:p14="http://schemas.microsoft.com/office/powerpoint/2010/main" val="1723769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F1D0F-76F3-4666-9072-4615F9416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Diagnosing Fibromyalgia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B80E750-5B6B-4912-A6A8-55A03B35AB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48767" y="2916335"/>
            <a:ext cx="4313864" cy="3777622"/>
          </a:xfrm>
        </p:spPr>
        <p:txBody>
          <a:bodyPr/>
          <a:lstStyle/>
          <a:p>
            <a:r>
              <a:rPr lang="en-US" dirty="0"/>
              <a:t>Historically diagnosed based on reaction to pressure on tender points</a:t>
            </a:r>
          </a:p>
          <a:p>
            <a:r>
              <a:rPr lang="en-US" dirty="0"/>
              <a:t>Currently full patient history</a:t>
            </a:r>
          </a:p>
          <a:p>
            <a:r>
              <a:rPr lang="en-US" dirty="0"/>
              <a:t>Blood work and other tests to rule out other possible conditions</a:t>
            </a:r>
          </a:p>
        </p:txBody>
      </p:sp>
      <p:pic>
        <p:nvPicPr>
          <p:cNvPr id="1026" name="Picture 2" descr="Image result for fibromyalgia">
            <a:extLst>
              <a:ext uri="{FF2B5EF4-FFF2-40B4-BE49-F238E27FC236}">
                <a16:creationId xmlns:a16="http://schemas.microsoft.com/office/drawing/2014/main" id="{63C7872D-1DD4-4524-A072-5920B0841B2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213" y="2584979"/>
            <a:ext cx="4313237" cy="287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215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18DE9-1F6B-4CC5-93CD-D8D1A73E0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Diagnosing ME/CFS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C4037-3284-4E6F-951A-548A256760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11588"/>
          </a:xfrm>
        </p:spPr>
        <p:txBody>
          <a:bodyPr/>
          <a:lstStyle/>
          <a:p>
            <a:r>
              <a:rPr lang="en-US" dirty="0"/>
              <a:t>Greatly lowered ability to do activities that were usual before the illness. This drop in activity level occurs along with fatigue and must last six months or longer</a:t>
            </a:r>
          </a:p>
          <a:p>
            <a:r>
              <a:rPr lang="en-US" dirty="0"/>
              <a:t>Worsening of ME/CFS symptoms after physical or mental activity that would not have caused a problem before illness. This is known as post-exertional malaise (PEM)</a:t>
            </a:r>
          </a:p>
          <a:p>
            <a:r>
              <a:rPr lang="en-US" dirty="0"/>
              <a:t>Sleep problems</a:t>
            </a:r>
          </a:p>
          <a:p>
            <a:pPr lvl="1"/>
            <a:r>
              <a:rPr lang="en-US" dirty="0"/>
              <a:t>Problems with thinking and memory</a:t>
            </a:r>
          </a:p>
          <a:p>
            <a:pPr marL="914400" lvl="2" indent="0">
              <a:buNone/>
            </a:pPr>
            <a:r>
              <a:rPr lang="en-US" dirty="0"/>
              <a:t>AND/OR</a:t>
            </a:r>
          </a:p>
          <a:p>
            <a:pPr lvl="1"/>
            <a:r>
              <a:rPr lang="en-US" dirty="0"/>
              <a:t>Worsening of symptoms while standing or sitting upright. This is called orthostatic intolerance</a:t>
            </a:r>
          </a:p>
        </p:txBody>
      </p:sp>
    </p:spTree>
    <p:extLst>
      <p:ext uri="{BB962C8B-B14F-4D97-AF65-F5344CB8AC3E}">
        <p14:creationId xmlns:p14="http://schemas.microsoft.com/office/powerpoint/2010/main" val="1662212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36CF3-E33B-4665-AD72-02F60F3A3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28BFB-39C3-40A8-9916-59FFAA8E69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 Cure</a:t>
            </a:r>
          </a:p>
          <a:p>
            <a:r>
              <a:rPr lang="en-US" dirty="0"/>
              <a:t>Address symptoms with:</a:t>
            </a:r>
          </a:p>
          <a:p>
            <a:pPr lvl="1"/>
            <a:r>
              <a:rPr lang="en-US" dirty="0"/>
              <a:t>Medications, prescription and </a:t>
            </a:r>
            <a:r>
              <a:rPr lang="en-US" dirty="0" err="1"/>
              <a:t>otc</a:t>
            </a:r>
            <a:endParaRPr lang="en-US" dirty="0"/>
          </a:p>
          <a:p>
            <a:pPr lvl="1"/>
            <a:r>
              <a:rPr lang="en-US" dirty="0"/>
              <a:t>Exercise/Stretching</a:t>
            </a:r>
          </a:p>
          <a:p>
            <a:pPr lvl="1"/>
            <a:r>
              <a:rPr lang="en-US" dirty="0"/>
              <a:t>Improve sleep habits</a:t>
            </a:r>
          </a:p>
          <a:p>
            <a:pPr lvl="1"/>
            <a:r>
              <a:rPr lang="en-US" dirty="0"/>
              <a:t>Dietary changes</a:t>
            </a:r>
          </a:p>
          <a:p>
            <a:pPr lvl="1"/>
            <a:r>
              <a:rPr lang="en-US" dirty="0"/>
              <a:t>Meditation</a:t>
            </a:r>
          </a:p>
          <a:p>
            <a:pPr lvl="1"/>
            <a:r>
              <a:rPr lang="en-US" dirty="0"/>
              <a:t>Massage</a:t>
            </a:r>
          </a:p>
          <a:p>
            <a:pPr lvl="1"/>
            <a:r>
              <a:rPr lang="en-US" dirty="0"/>
              <a:t>Cognitive therapy</a:t>
            </a:r>
          </a:p>
          <a:p>
            <a:r>
              <a:rPr lang="en-US" dirty="0"/>
              <a:t>Education &amp; Lifestyle Changes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EA0A8A-5E37-4EB1-BF3A-FE86B63163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2238" y="5402415"/>
            <a:ext cx="1171429" cy="6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998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F4E2C-A444-466E-BB0A-6AAC2AAA6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Who’s at Risk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F2F33-AB0A-4552-BA26-0530A3D26C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Highest Occurrence in Women 30 – 50</a:t>
            </a:r>
          </a:p>
          <a:p>
            <a:r>
              <a:rPr lang="en-US" dirty="0"/>
              <a:t>Can afflict</a:t>
            </a:r>
          </a:p>
          <a:p>
            <a:pPr lvl="1"/>
            <a:r>
              <a:rPr lang="en-US" dirty="0"/>
              <a:t>Men</a:t>
            </a:r>
          </a:p>
          <a:p>
            <a:pPr lvl="1"/>
            <a:r>
              <a:rPr lang="en-US" dirty="0"/>
              <a:t>Children</a:t>
            </a:r>
          </a:p>
          <a:p>
            <a:pPr lvl="1"/>
            <a:r>
              <a:rPr lang="en-US" dirty="0"/>
              <a:t>Any Age</a:t>
            </a:r>
          </a:p>
        </p:txBody>
      </p:sp>
    </p:spTree>
    <p:extLst>
      <p:ext uri="{BB962C8B-B14F-4D97-AF65-F5344CB8AC3E}">
        <p14:creationId xmlns:p14="http://schemas.microsoft.com/office/powerpoint/2010/main" val="1993793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255A1-969D-4B30-ADAE-0F27AED38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all seems a little vague……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1FCD90-6369-42BA-AE54-D18E9BDB35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55117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{5E6517DC-9FB1-4B8E-B039-48BD067576BD}tf02892315</Template>
  <TotalTime>1418</TotalTime>
  <Words>407</Words>
  <Application>Microsoft Office PowerPoint</Application>
  <PresentationFormat>Widescreen</PresentationFormat>
  <Paragraphs>73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Wisp</vt:lpstr>
      <vt:lpstr>Fibromyalgia/Myalgic Encephalomyelitis aka Chronic Fatigue Syndrome</vt:lpstr>
      <vt:lpstr>Different or the Same?</vt:lpstr>
      <vt:lpstr>Symptoms (CDC)</vt:lpstr>
      <vt:lpstr>May also have:</vt:lpstr>
      <vt:lpstr>Diagnosing Fibromyalgia</vt:lpstr>
      <vt:lpstr>Diagnosing ME/CFS</vt:lpstr>
      <vt:lpstr>Treatment</vt:lpstr>
      <vt:lpstr>Who’s at Risk</vt:lpstr>
      <vt:lpstr>This all seems a little vague……</vt:lpstr>
      <vt:lpstr>I know someone with Fibromyalgia/ME/CFS</vt:lpstr>
      <vt:lpstr>I want to help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Fibromyalgia/</dc:title>
  <dc:creator>Tanya Demmel</dc:creator>
  <cp:lastModifiedBy>Tanya Demmel</cp:lastModifiedBy>
  <cp:revision>15</cp:revision>
  <dcterms:created xsi:type="dcterms:W3CDTF">2020-01-21T17:48:50Z</dcterms:created>
  <dcterms:modified xsi:type="dcterms:W3CDTF">2020-01-22T17:27:37Z</dcterms:modified>
</cp:coreProperties>
</file>